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</p:sldMasterIdLst>
  <p:notesMasterIdLst>
    <p:notesMasterId r:id="rId15"/>
  </p:notesMasterIdLst>
  <p:sldIdLst>
    <p:sldId id="258" r:id="rId3"/>
    <p:sldId id="257" r:id="rId4"/>
    <p:sldId id="270" r:id="rId5"/>
    <p:sldId id="274" r:id="rId6"/>
    <p:sldId id="266" r:id="rId7"/>
    <p:sldId id="271" r:id="rId8"/>
    <p:sldId id="273" r:id="rId9"/>
    <p:sldId id="268" r:id="rId10"/>
    <p:sldId id="260" r:id="rId11"/>
    <p:sldId id="263" r:id="rId12"/>
    <p:sldId id="269" r:id="rId13"/>
    <p:sldId id="27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8E185-FB16-4452-8530-EF1A6E7B3171}" v="5" dt="2022-07-10T12:22:29.728"/>
    <p1510:client id="{A56AB486-8576-C142-FD04-A9ED369921CD}" v="32" dt="2022-07-10T11:45:57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3741" autoAdjust="0"/>
  </p:normalViewPr>
  <p:slideViewPr>
    <p:cSldViewPr snapToGrid="0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F0CAC-B63A-4592-9EED-5C9C3D9A76E3}" type="datetimeFigureOut">
              <a:t>11/07/22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AD8E-5436-4980-B607-91680920814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2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7FDBA-EAC8-8B41-959F-CE46DB54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F0525A-3D83-D94A-99E5-771B47619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A2DDF0-9E67-EC4B-A290-73ED4802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16664E-4277-A541-A58A-554FD248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919F81-4EA3-9941-85F4-F07FB24F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78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B701D0-EAA2-E346-9528-B3DF0325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9F86AE-7473-0043-A2E9-E0B81C71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BF0555-16A6-004B-891E-04615336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CB9361-2FC1-7345-A824-799FAAC9E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62D8CD-0BD5-9F4A-96A8-5002FC3A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215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414F6-3EA9-4B42-A7A5-723C51B9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FC142E-A496-F14A-8196-35B1A0B6C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C6828E-31F5-F044-803F-8E0B3A43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142D38-A911-524A-92D0-F783E2D9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193C5E-B85C-604B-BA18-AC7540EA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52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C17F08-A0EB-034B-B74D-B34C9EC3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160280-7284-5248-B819-AA2A03559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CDC020-8780-C847-BDB2-B79148D9B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2395FF-FEE5-B64A-BB0D-D2473986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98EB65-AC47-8E4A-A8E3-5F6EA12A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7564C4-B52D-8F4D-A4EA-12BBC279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721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CAB17C-1BFD-6940-93E5-AA0ABB48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258E6B-BB0F-5A40-8AAF-E9FEA664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EF66EE-0539-524E-80F6-E9FB7B0D4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62C09E4-160A-7647-9EB2-4A874C4DC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F031AAC-31D7-164D-B411-6404A3B5E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342B251-6F0C-8A4F-8569-A1AB5598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C65C54B-BE76-F540-8569-E0BD12FE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6EF2853-F8D8-4A4F-803E-E3D11A33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248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9C306-3631-6E4C-A269-4B17D6AF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F89CD7-539B-2E47-8561-51DA05E6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FCACBE-495C-354C-9106-25AC5A38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38A305-7EBC-AC4B-896B-16A7381F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477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8E0ADD9-0FA9-F240-A7DE-37D8D7A1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B451631-5C52-9A4E-A6D5-C793FD62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3F5573-4C0D-2B43-9D56-CD914870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027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3F39DC-BA24-DE49-8982-35A38D55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D608A-4D62-A240-B483-C869A971B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4FD834-C648-5747-89DB-2F79A477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336B74-E1E8-9E4C-A2A9-B29D7FF5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1F777F-207E-B141-BA86-298421DC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908652-9FEB-4B40-B388-2063C7F4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37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0BF638-5A55-644F-8EC4-BFF3A1D5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781175E-72F2-704F-A2EB-1416DBE2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9B0F4F0-D0F4-9243-847E-7C738617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471A73-1024-9642-BE32-45AB0389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CB3D26-1E54-B24B-8847-AE0649D5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0AB687-4EB0-054B-8F76-2319F829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643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91409-C954-2B4E-AD31-038D5F2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9C73AA5-5190-7148-BA79-6D8E8A0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13FFFA-0672-6D4E-9D24-59680776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48E070-5170-D643-822B-4D5544C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AB305E-4BB9-2C43-8512-BE01D629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719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7DFAB5D-C7B6-1E43-A611-74BCDD332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525F13D-5257-8543-BDB6-36569CD79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119FF8-43A0-1146-8D7C-72AFFAC8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5E02C9-F294-FC4E-8A6F-A6B2279A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C019B2-5003-6F4B-B4C5-33F6C67F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448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1_Diapositiva titolo">
    <p:bg>
      <p:bgPr>
        <a:solidFill>
          <a:srgbClr val="574676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subTitle" idx="1"/>
          </p:nvPr>
        </p:nvSpPr>
        <p:spPr>
          <a:xfrm>
            <a:off x="858839" y="5244663"/>
            <a:ext cx="10434596" cy="91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ctrTitle"/>
          </p:nvPr>
        </p:nvSpPr>
        <p:spPr>
          <a:xfrm>
            <a:off x="858983" y="1613338"/>
            <a:ext cx="10434596" cy="209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body" idx="2"/>
          </p:nvPr>
        </p:nvSpPr>
        <p:spPr>
          <a:xfrm>
            <a:off x="858839" y="4091493"/>
            <a:ext cx="10434596" cy="74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9536" y="759485"/>
            <a:ext cx="3579521" cy="52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183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11.07.22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64B681-BFD4-224E-8F28-992917A4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C364BE-5C19-DF4A-9FAC-0696DE1AD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103F11-D263-2A48-8F1B-CA44B89D1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A3BBA-088C-6D44-A16D-9231937D9794}" type="datetimeFigureOut">
              <a:rPr lang="it-IT" smtClean="0"/>
              <a:t>11/07/22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72250F-3736-C945-8F5F-117AC72AB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96F416-B0B4-C64C-A6B6-7ABEC4C78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59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4676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 txBox="1">
            <a:spLocks noGrp="1"/>
          </p:cNvSpPr>
          <p:nvPr>
            <p:ph type="ctrTitle"/>
          </p:nvPr>
        </p:nvSpPr>
        <p:spPr>
          <a:xfrm>
            <a:off x="3035170" y="3103128"/>
            <a:ext cx="6114593" cy="6416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/>
            <a:br>
              <a:rPr lang="en-GB" sz="2800"/>
            </a:br>
            <a:br>
              <a:rPr lang="en-GB" sz="2800"/>
            </a:br>
            <a:br>
              <a:rPr lang="en-GB" sz="2800"/>
            </a:br>
            <a:r>
              <a:rPr lang="en-GB" sz="2800"/>
              <a:t>Robot Navigation With Precedence</a:t>
            </a:r>
          </a:p>
        </p:txBody>
      </p:sp>
      <p:sp>
        <p:nvSpPr>
          <p:cNvPr id="167" name="Google Shape;167;p1"/>
          <p:cNvSpPr txBox="1">
            <a:spLocks noGrp="1"/>
          </p:cNvSpPr>
          <p:nvPr>
            <p:ph type="body" idx="2"/>
          </p:nvPr>
        </p:nvSpPr>
        <p:spPr>
          <a:xfrm>
            <a:off x="876214" y="1714501"/>
            <a:ext cx="10450067" cy="121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 algn="ctr">
              <a:spcBef>
                <a:spcPts val="0"/>
              </a:spcBef>
              <a:buSzPts val="1800"/>
            </a:pPr>
            <a:r>
              <a:rPr lang="en-GB" sz="4000" b="1"/>
              <a:t>Software Architectures For Robotics  </a:t>
            </a:r>
            <a:endParaRPr lang="en-GB" sz="4000"/>
          </a:p>
          <a:p>
            <a:pPr marL="0" indent="0" algn="ctr">
              <a:spcBef>
                <a:spcPts val="0"/>
              </a:spcBef>
              <a:buSzPts val="1800"/>
            </a:pPr>
            <a:r>
              <a:rPr lang="en-GB" sz="4000" b="1"/>
              <a:t>A.Y. 2021/22</a:t>
            </a:r>
            <a:endParaRPr lang="en-GB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711F5-CA61-B1E2-02B6-42D9FCF19483}"/>
              </a:ext>
            </a:extLst>
          </p:cNvPr>
          <p:cNvSpPr txBox="1"/>
          <p:nvPr/>
        </p:nvSpPr>
        <p:spPr>
          <a:xfrm>
            <a:off x="880782" y="5105400"/>
            <a:ext cx="38275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Matteo </a:t>
            </a:r>
            <a:r>
              <a:rPr lang="en-GB" b="1" err="1">
                <a:solidFill>
                  <a:schemeClr val="lt1"/>
                </a:solidFill>
                <a:latin typeface="Roboto Slab"/>
                <a:sym typeface="Roboto Slab"/>
              </a:rPr>
              <a:t>Maragliano</a:t>
            </a:r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 (4636216)</a:t>
            </a:r>
            <a:endParaRPr lang="en-US" b="1" err="1">
              <a:solidFill>
                <a:schemeClr val="lt1"/>
              </a:solidFill>
              <a:latin typeface="Roboto Slab"/>
              <a:sym typeface="Roboto Slab"/>
            </a:endParaRPr>
          </a:p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Mattia Musumeci (4670261)</a:t>
            </a:r>
            <a:endParaRPr lang="en-GB">
              <a:solidFill>
                <a:schemeClr val="lt1"/>
              </a:solidFill>
              <a:latin typeface="Calibri"/>
              <a:cs typeface="Calibri"/>
            </a:endParaRPr>
          </a:p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Daniele Martino Parisi (4670964)</a:t>
            </a:r>
            <a:endParaRPr lang="en-GB">
              <a:solidFill>
                <a:schemeClr val="lt1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85216AF-ED4F-64CA-969F-AB33BD27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0" y="3956050"/>
            <a:ext cx="186478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74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8015344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Computing the intersections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7506E-A683-BDD2-ABAA-CD7F52F9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0970388" cy="2255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 dirty="0">
                <a:latin typeface="Calibri"/>
                <a:cs typeface="Calibri"/>
              </a:rPr>
              <a:t>To compute the intersections between the paths, some thresholds are defined:</a:t>
            </a:r>
          </a:p>
          <a:p>
            <a:pPr marL="457200" indent="-457200"/>
            <a:r>
              <a:rPr lang="en-US" sz="2500" dirty="0">
                <a:latin typeface="Calibri"/>
                <a:cs typeface="Calibri"/>
              </a:rPr>
              <a:t>The path-distance threshold</a:t>
            </a:r>
          </a:p>
          <a:p>
            <a:pPr marL="457200" indent="-457200"/>
            <a:r>
              <a:rPr lang="en-US" sz="2500" dirty="0">
                <a:latin typeface="Calibri"/>
                <a:cs typeface="Calibri"/>
              </a:rPr>
              <a:t>The intersection-distance threshold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FC2F38E-6E70-3167-95DC-7E891724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79" y="610546"/>
            <a:ext cx="1009502" cy="100021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EF5DF04-3723-90E9-905B-3E4A00EE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571816"/>
            <a:ext cx="8848725" cy="404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844219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Future Work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04D01-C6DB-74CC-C2B2-1600A550702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1E0BD-F5B4-8BC7-FAAD-5B85A3DBBC9D}"/>
              </a:ext>
            </a:extLst>
          </p:cNvPr>
          <p:cNvSpPr txBox="1"/>
          <p:nvPr/>
        </p:nvSpPr>
        <p:spPr>
          <a:xfrm>
            <a:off x="488577" y="1911724"/>
            <a:ext cx="11055851" cy="3413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cs typeface="Calibri"/>
              </a:rPr>
              <a:t>Computing the intersections between the paths more efficiently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500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cs typeface="Calibri"/>
              </a:rPr>
              <a:t>Use a heuristic approach to check if the robot position is close to one of the previously computed intersections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500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cs typeface="Calibri"/>
              </a:rPr>
              <a:t>Use custom Behavior Trees (BT) plugins instead of custom nodes to manage the robot behavior</a:t>
            </a:r>
          </a:p>
          <a:p>
            <a:pPr algn="l"/>
            <a:endParaRPr lang="en-GB" sz="2500" dirty="0">
              <a:cs typeface="Calibri"/>
            </a:endParaRPr>
          </a:p>
        </p:txBody>
      </p:sp>
      <p:pic>
        <p:nvPicPr>
          <p:cNvPr id="10" name="Picture 11" descr="Icon&#10;&#10;Description automatically generated">
            <a:extLst>
              <a:ext uri="{FF2B5EF4-FFF2-40B4-BE49-F238E27FC236}">
                <a16:creationId xmlns:a16="http://schemas.microsoft.com/office/drawing/2014/main" id="{B5B27D77-9358-2ACE-126E-8A14C7F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64" y="616976"/>
            <a:ext cx="1011364" cy="10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2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C31C4FD-12CD-C946-0023-C41046854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83" y="1613338"/>
            <a:ext cx="10434596" cy="2501462"/>
          </a:xfrm>
        </p:spPr>
        <p:txBody>
          <a:bodyPr>
            <a:normAutofit/>
          </a:bodyPr>
          <a:lstStyle/>
          <a:p>
            <a:pPr algn="ctr"/>
            <a:r>
              <a:rPr lang="it-IT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4331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622638" cy="1440017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cs typeface="Calibri Light"/>
              </a:rPr>
              <a:t>Introduction</a:t>
            </a:r>
            <a:endParaRPr lang="en-US" sz="5400" b="1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86719-A4F9-6284-0B56-0D9CC8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1020969" cy="29954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</a:pPr>
            <a:r>
              <a:rPr lang="en-US" sz="2500" dirty="0">
                <a:ea typeface="+mn-lt"/>
                <a:cs typeface="+mn-lt"/>
              </a:rPr>
              <a:t>The objective is to develop an architecture that allows two robots to navigate inside a real-world environment while avoiding collisions.</a:t>
            </a:r>
            <a:endParaRPr lang="en-US" sz="2500" dirty="0">
              <a:cs typeface="Calibri"/>
            </a:endParaRPr>
          </a:p>
          <a:p>
            <a:pPr marL="457200" indent="-457200"/>
            <a:r>
              <a:rPr lang="en-US" sz="2500" dirty="0">
                <a:ea typeface="+mn-lt"/>
                <a:cs typeface="+mn-lt"/>
              </a:rPr>
              <a:t>In particular, the robots must avoid collision between each other by giving the right of way according to a policy rule.</a:t>
            </a:r>
          </a:p>
          <a:p>
            <a:pPr marL="457200" indent="-457200">
              <a:buFont typeface="Arial"/>
            </a:pPr>
            <a:r>
              <a:rPr lang="en-US" sz="2500" dirty="0">
                <a:ea typeface="+mn-lt"/>
                <a:cs typeface="+mn-lt"/>
              </a:rPr>
              <a:t>This behavior is obtained through a </a:t>
            </a:r>
            <a:r>
              <a:rPr lang="en-US" sz="2500" b="1" dirty="0">
                <a:ea typeface="+mn-lt"/>
                <a:cs typeface="+mn-lt"/>
              </a:rPr>
              <a:t>policy controller</a:t>
            </a:r>
            <a:r>
              <a:rPr lang="en-US" sz="2500" dirty="0">
                <a:ea typeface="+mn-lt"/>
                <a:cs typeface="+mn-lt"/>
              </a:rPr>
              <a:t> which enforces the policy rule and decides which one, between the two robots, has the right of way in case they reach an intersection at the same time.</a:t>
            </a:r>
          </a:p>
          <a:p>
            <a:endParaRPr lang="en-US" sz="2500" dirty="0">
              <a:cs typeface="Calibri" panose="020F0502020204030204"/>
            </a:endParaRPr>
          </a:p>
        </p:txBody>
      </p:sp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E5D34ADB-E9CB-EA1B-8B2B-D8A8AE0B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497" y="603868"/>
            <a:ext cx="1004597" cy="1007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8FE1E-4C27-4BBF-7BFC-A63DDFCB5446}"/>
              </a:ext>
            </a:extLst>
          </p:cNvPr>
          <p:cNvSpPr txBox="1"/>
          <p:nvPr/>
        </p:nvSpPr>
        <p:spPr>
          <a:xfrm>
            <a:off x="11482086" y="6991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2891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199991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Video Demonstration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3416FED-55C7-A8BC-92D0-F0E2BA28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58" y="607925"/>
            <a:ext cx="1011741" cy="10022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29C57-646C-D59A-1C38-B93EFF411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24" y="1771235"/>
            <a:ext cx="8909538" cy="501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790726" cy="1440017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cs typeface="Calibri Light"/>
              </a:rPr>
              <a:t>Environment</a:t>
            </a:r>
            <a:endParaRPr lang="en-US" dirty="0" err="1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5C683B34-36B3-78FD-A601-44939F25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884" y="635512"/>
            <a:ext cx="1023096" cy="1006287"/>
          </a:xfrm>
          <a:prstGeom prst="rect">
            <a:avLst/>
          </a:prstGeom>
        </p:spPr>
      </p:pic>
      <p:pic>
        <p:nvPicPr>
          <p:cNvPr id="4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667136AA-3368-DB84-9CF5-2DC3E747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98" y="1885571"/>
            <a:ext cx="8469405" cy="48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513539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Robot Used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79A18-A581-51C7-E3B0-1A5BFE441FEB}"/>
              </a:ext>
            </a:extLst>
          </p:cNvPr>
          <p:cNvSpPr txBox="1"/>
          <p:nvPr/>
        </p:nvSpPr>
        <p:spPr>
          <a:xfrm>
            <a:off x="8039065" y="5045239"/>
            <a:ext cx="25131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TurtleBot 3 Waffle</a:t>
            </a:r>
            <a:endParaRPr lang="en-US" sz="2400" b="1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39110A3-3051-8CC8-301E-28233BC4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400" y="2111019"/>
            <a:ext cx="4302743" cy="297208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9C54675-0A48-D771-2976-C9FF414E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328" y="615171"/>
            <a:ext cx="1017917" cy="1003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53FA1-2674-FB05-34B5-F11B50A97045}"/>
              </a:ext>
            </a:extLst>
          </p:cNvPr>
          <p:cNvSpPr txBox="1"/>
          <p:nvPr/>
        </p:nvSpPr>
        <p:spPr>
          <a:xfrm>
            <a:off x="569343" y="2050213"/>
            <a:ext cx="5661805" cy="36497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ea typeface="+mn-lt"/>
                <a:cs typeface="+mn-lt"/>
              </a:rPr>
              <a:t>The software has been tested with the </a:t>
            </a:r>
            <a:r>
              <a:rPr lang="en-US" sz="2500" b="1" dirty="0">
                <a:ea typeface="+mn-lt"/>
                <a:cs typeface="+mn-lt"/>
              </a:rPr>
              <a:t>TurtleBot3 Waffle</a:t>
            </a:r>
            <a:r>
              <a:rPr lang="en-US" sz="2500" dirty="0">
                <a:ea typeface="+mn-lt"/>
                <a:cs typeface="+mn-lt"/>
              </a:rPr>
              <a:t>, which is a small, affordable and programmable robot based on ROS.</a:t>
            </a:r>
            <a:endParaRPr lang="en-US" sz="2500" dirty="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/>
              <a:t>While navigating, it runs SLAM algorithms to dynamically build a map of the environment and localize itself.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000" dirty="0">
              <a:ea typeface="+mn-lt"/>
              <a:cs typeface="+mn-lt"/>
            </a:endParaRPr>
          </a:p>
          <a:p>
            <a:pPr algn="l"/>
            <a:endParaRPr lang="en-US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94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642157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Nav2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EA4E23-3D5E-C980-3F24-EF4F6C49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18" y="374571"/>
            <a:ext cx="900405" cy="16303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8C7AA-1F6D-6A99-E437-0089AFB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" y="1977608"/>
            <a:ext cx="4917479" cy="43355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</a:pPr>
            <a:r>
              <a:rPr lang="en-US" sz="2500" dirty="0">
                <a:cs typeface="Calibri"/>
              </a:rPr>
              <a:t>Nav2 is a set of libraries which aims to safely navigate a robot in the environment it is in.</a:t>
            </a:r>
            <a:endParaRPr lang="en-US" dirty="0"/>
          </a:p>
          <a:p>
            <a:pPr marL="457200" indent="-457200"/>
            <a:r>
              <a:rPr lang="en-US" sz="2500" dirty="0">
                <a:ea typeface="+mn-lt"/>
                <a:cs typeface="+mn-lt"/>
              </a:rPr>
              <a:t>It uses ROS2 as a middleware.</a:t>
            </a:r>
          </a:p>
          <a:p>
            <a:pPr marL="457200" indent="-457200"/>
            <a:r>
              <a:rPr lang="en-US" sz="2500" dirty="0">
                <a:ea typeface="+mn-lt"/>
                <a:cs typeface="+mn-lt"/>
              </a:rPr>
              <a:t>It is based on the core concept of Behavior Trees (BT) which make calls to </a:t>
            </a:r>
            <a:r>
              <a:rPr lang="en-US" sz="2500" b="1" dirty="0">
                <a:ea typeface="+mn-lt"/>
                <a:cs typeface="+mn-lt"/>
              </a:rPr>
              <a:t>modular servers</a:t>
            </a:r>
            <a:r>
              <a:rPr lang="en-US" sz="2500" dirty="0">
                <a:ea typeface="+mn-lt"/>
                <a:cs typeface="+mn-lt"/>
              </a:rPr>
              <a:t> to complete different action.</a:t>
            </a:r>
          </a:p>
          <a:p>
            <a:pPr marL="457200" indent="-457200"/>
            <a:endParaRPr lang="en-US" sz="2500" dirty="0">
              <a:cs typeface="Calibri"/>
            </a:endParaRPr>
          </a:p>
        </p:txBody>
      </p:sp>
      <p:pic>
        <p:nvPicPr>
          <p:cNvPr id="12" name="Picture 1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F2CF9689-F4D7-6E08-5291-FD297995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18" y="2098049"/>
            <a:ext cx="6340288" cy="4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765422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Nav2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EA4E23-3D5E-C980-3F24-EF4F6C49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18" y="374571"/>
            <a:ext cx="900405" cy="16303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8C7AA-1F6D-6A99-E437-0089AFB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" y="2006362"/>
            <a:ext cx="10970346" cy="43067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ea typeface="+mn-lt"/>
                <a:cs typeface="+mn-lt"/>
              </a:rPr>
              <a:t>The servers at the heart of the navigation stack are the following:</a:t>
            </a:r>
          </a:p>
          <a:p>
            <a:r>
              <a:rPr lang="en-US" sz="2500" dirty="0">
                <a:cs typeface="Calibri"/>
              </a:rPr>
              <a:t>The </a:t>
            </a:r>
            <a:r>
              <a:rPr lang="en-US" sz="2500" b="1" dirty="0">
                <a:cs typeface="Calibri"/>
              </a:rPr>
              <a:t>behavior server</a:t>
            </a:r>
            <a:r>
              <a:rPr lang="en-US" sz="2500" dirty="0">
                <a:cs typeface="Calibri"/>
              </a:rPr>
              <a:t> which builds root behaviors using behavior trees.</a:t>
            </a:r>
          </a:p>
          <a:p>
            <a:r>
              <a:rPr lang="en-US" sz="2500" dirty="0">
                <a:ea typeface="+mn-lt"/>
                <a:cs typeface="+mn-lt"/>
              </a:rPr>
              <a:t>The </a:t>
            </a:r>
            <a:r>
              <a:rPr lang="en-US" sz="2500" b="1" dirty="0">
                <a:ea typeface="+mn-lt"/>
                <a:cs typeface="+mn-lt"/>
              </a:rPr>
              <a:t>planner server</a:t>
            </a:r>
            <a:r>
              <a:rPr lang="en-US" sz="2500" dirty="0">
                <a:ea typeface="+mn-lt"/>
                <a:cs typeface="+mn-lt"/>
              </a:rPr>
              <a:t> which plans a path to a goal while avoiding obstacles.</a:t>
            </a:r>
          </a:p>
          <a:p>
            <a:r>
              <a:rPr lang="en-US" sz="2500" dirty="0">
                <a:cs typeface="Calibri"/>
              </a:rPr>
              <a:t>The </a:t>
            </a:r>
            <a:r>
              <a:rPr lang="en-US" sz="2500" b="1" dirty="0">
                <a:cs typeface="Calibri"/>
              </a:rPr>
              <a:t>smoother server</a:t>
            </a:r>
            <a:r>
              <a:rPr lang="en-US" sz="2500" dirty="0">
                <a:cs typeface="Calibri"/>
              </a:rPr>
              <a:t> which smooth paths to be more continuous and feasible.</a:t>
            </a:r>
            <a:endParaRPr lang="en-US" sz="2500" dirty="0">
              <a:ea typeface="+mn-lt"/>
              <a:cs typeface="+mn-lt"/>
            </a:endParaRPr>
          </a:p>
          <a:p>
            <a:r>
              <a:rPr lang="en-US" sz="2500" dirty="0">
                <a:ea typeface="+mn-lt"/>
                <a:cs typeface="+mn-lt"/>
              </a:rPr>
              <a:t>The </a:t>
            </a:r>
            <a:r>
              <a:rPr lang="en-US" sz="2500" b="1" dirty="0">
                <a:ea typeface="+mn-lt"/>
                <a:cs typeface="+mn-lt"/>
              </a:rPr>
              <a:t>controller server</a:t>
            </a:r>
            <a:r>
              <a:rPr lang="en-US" sz="2500" dirty="0">
                <a:ea typeface="+mn-lt"/>
                <a:cs typeface="+mn-lt"/>
              </a:rPr>
              <a:t> which controls the robot as it follows the path.</a:t>
            </a:r>
          </a:p>
          <a:p>
            <a:pPr marL="457200" indent="-457200"/>
            <a:endParaRPr lang="en-US" sz="2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21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489653" cy="1448792"/>
          </a:xfrm>
        </p:spPr>
        <p:txBody>
          <a:bodyPr anchor="b">
            <a:normAutofit/>
          </a:bodyPr>
          <a:lstStyle/>
          <a:p>
            <a:r>
              <a:rPr lang="en-GB" sz="5400" b="1">
                <a:ea typeface="+mj-lt"/>
                <a:cs typeface="+mj-lt"/>
              </a:rPr>
              <a:t>Implementation Graph</a:t>
            </a:r>
            <a:endParaRPr lang="en-US" sz="5400" b="1">
              <a:ea typeface="+mj-lt"/>
              <a:cs typeface="+mj-l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57A59DFA-8B41-0A56-2061-4A3E72EB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914" y="617927"/>
            <a:ext cx="1015792" cy="1001415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22EC59E-DA79-D489-E8E4-C724850A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753" y="1907581"/>
            <a:ext cx="10144493" cy="46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828D2-D9C5-41C7-9F05-EF2F44A1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614609" cy="1440017"/>
          </a:xfrm>
        </p:spPr>
        <p:txBody>
          <a:bodyPr anchor="b">
            <a:normAutofit fontScale="90000"/>
          </a:bodyPr>
          <a:lstStyle/>
          <a:p>
            <a:r>
              <a:rPr lang="en-US" sz="5400" b="1">
                <a:cs typeface="Calibri Light"/>
              </a:rPr>
              <a:t>Implementation Details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CA4C-9E66-7205-1549-7A3A88A7F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1012381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 dirty="0">
                <a:latin typeface="Calibri"/>
                <a:cs typeface="Calibri"/>
              </a:rPr>
              <a:t>The desired behavior is obtained through the following nodes.</a:t>
            </a:r>
          </a:p>
          <a:p>
            <a:pPr marL="342900" indent="-342900"/>
            <a:r>
              <a:rPr lang="en-US" sz="2500" dirty="0">
                <a:latin typeface="Calibri"/>
                <a:cs typeface="Calibri"/>
              </a:rPr>
              <a:t>The </a:t>
            </a:r>
            <a:r>
              <a:rPr lang="en-US" sz="2500" b="1" dirty="0">
                <a:latin typeface="Calibri"/>
                <a:cs typeface="Calibri"/>
              </a:rPr>
              <a:t>robot controller</a:t>
            </a:r>
            <a:r>
              <a:rPr lang="en-US" sz="2500" dirty="0">
                <a:latin typeface="Calibri"/>
                <a:cs typeface="Calibri"/>
              </a:rPr>
              <a:t> node has two main functionalities:</a:t>
            </a:r>
            <a:endParaRPr lang="en-US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sz="2500" dirty="0">
                <a:latin typeface="Calibri"/>
                <a:cs typeface="Calibri"/>
              </a:rPr>
              <a:t>Setting a goal to the related robot.</a:t>
            </a:r>
          </a:p>
          <a:p>
            <a:pPr marL="914400" lvl="1" indent="-457200">
              <a:buAutoNum type="arabicPeriod"/>
            </a:pPr>
            <a:r>
              <a:rPr lang="en-US" sz="2500" dirty="0">
                <a:latin typeface="Calibri"/>
                <a:cs typeface="Calibri"/>
              </a:rPr>
              <a:t>Making the related robot temporarily wait.</a:t>
            </a:r>
          </a:p>
          <a:p>
            <a:pPr marL="342900" indent="-342900"/>
            <a:r>
              <a:rPr lang="en-US" sz="2500" dirty="0">
                <a:latin typeface="Calibri"/>
                <a:cs typeface="Calibri"/>
              </a:rPr>
              <a:t>The </a:t>
            </a:r>
            <a:r>
              <a:rPr lang="en-US" sz="2500" b="1" dirty="0">
                <a:latin typeface="Calibri"/>
                <a:cs typeface="Calibri"/>
              </a:rPr>
              <a:t>policy controller</a:t>
            </a:r>
            <a:r>
              <a:rPr lang="en-US" sz="2500" dirty="0">
                <a:latin typeface="Calibri"/>
                <a:cs typeface="Calibri"/>
              </a:rPr>
              <a:t> node has main functionalities:</a:t>
            </a:r>
          </a:p>
          <a:p>
            <a:pPr marL="971550" lvl="1" indent="-514350">
              <a:buAutoNum type="arabicPeriod"/>
            </a:pPr>
            <a:r>
              <a:rPr lang="en-US" sz="2500" dirty="0">
                <a:latin typeface="Calibri"/>
                <a:cs typeface="Calibri"/>
              </a:rPr>
              <a:t>Computing all the intersections between the navigation paths.</a:t>
            </a:r>
          </a:p>
          <a:p>
            <a:pPr marL="971550" lvl="1" indent="-514350">
              <a:buAutoNum type="arabicPeriod"/>
            </a:pPr>
            <a:r>
              <a:rPr lang="en-US" sz="2500" dirty="0">
                <a:latin typeface="Calibri"/>
                <a:cs typeface="Calibri"/>
              </a:rPr>
              <a:t>Monitoring the position of the two robots to check for collisions.</a:t>
            </a:r>
          </a:p>
          <a:p>
            <a:pPr marL="971550" lvl="1" indent="-514350">
              <a:buAutoNum type="arabicPeriod"/>
            </a:pPr>
            <a:r>
              <a:rPr lang="en-US" sz="2500" dirty="0">
                <a:latin typeface="Calibri"/>
                <a:cs typeface="Calibri"/>
              </a:rPr>
              <a:t>Communicating with the robot controller node to make a robot wait.</a:t>
            </a:r>
          </a:p>
          <a:p>
            <a:pPr marL="0" indent="0">
              <a:buNone/>
            </a:pPr>
            <a:endParaRPr lang="en" sz="2500" dirty="0">
              <a:latin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308C97-44C9-40B8-D7DE-9772444C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98" y="601078"/>
            <a:ext cx="1003717" cy="10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26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432</Words>
  <Application>Microsoft Macintosh PowerPoint</Application>
  <PresentationFormat>Widescreen</PresentationFormat>
  <Paragraphs>47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Fira Sans Medium</vt:lpstr>
      <vt:lpstr>Roboto Slab</vt:lpstr>
      <vt:lpstr>Tema di Office</vt:lpstr>
      <vt:lpstr>Tema di Office</vt:lpstr>
      <vt:lpstr>   Robot Navigation With Precedence</vt:lpstr>
      <vt:lpstr>Introduction</vt:lpstr>
      <vt:lpstr>Video Demonstration</vt:lpstr>
      <vt:lpstr>Environment</vt:lpstr>
      <vt:lpstr>Robot Used</vt:lpstr>
      <vt:lpstr>Nav2</vt:lpstr>
      <vt:lpstr>Nav2</vt:lpstr>
      <vt:lpstr>Implementation Graph</vt:lpstr>
      <vt:lpstr>Implementation Details</vt:lpstr>
      <vt:lpstr>Computing the intersections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Matteo Maragliano</cp:lastModifiedBy>
  <cp:revision>67</cp:revision>
  <dcterms:created xsi:type="dcterms:W3CDTF">2022-07-09T12:36:24Z</dcterms:created>
  <dcterms:modified xsi:type="dcterms:W3CDTF">2022-07-11T07:44:02Z</dcterms:modified>
</cp:coreProperties>
</file>